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handoutMasterIdLst>
    <p:handoutMasterId r:id="rId18"/>
  </p:handoutMasterIdLst>
  <p:sldIdLst>
    <p:sldId id="256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nny Adegboyega" initials="PA" lastIdx="1" clrIdx="0">
    <p:extLst>
      <p:ext uri="{19B8F6BF-5375-455C-9EA6-DF929625EA0E}">
        <p15:presenceInfo xmlns:p15="http://schemas.microsoft.com/office/powerpoint/2012/main" userId="S::Penny.Adegboyega@est.org.uk::7e68f4f0-deac-4c38-bf23-c6d27346bed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ADCE1"/>
    <a:srgbClr val="FFAF0A"/>
    <a:srgbClr val="15487A"/>
    <a:srgbClr val="B7133A"/>
    <a:srgbClr val="65A3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98" autoAdjust="0"/>
    <p:restoredTop sz="94647" autoAdjust="0"/>
  </p:normalViewPr>
  <p:slideViewPr>
    <p:cSldViewPr snapToGrid="0" snapToObjects="1">
      <p:cViewPr varScale="1">
        <p:scale>
          <a:sx n="145" d="100"/>
          <a:sy n="145" d="100"/>
        </p:scale>
        <p:origin x="612" y="12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80" d="100"/>
          <a:sy n="80" d="100"/>
        </p:scale>
        <p:origin x="391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BE9141A-C299-456A-A498-F3C089A3CB1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21E155-E6EB-44B7-8482-6AA7596D1AC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EEFD2A-4FC2-416C-BC3A-316333482541}" type="datetimeFigureOut">
              <a:rPr lang="en-GB" smtClean="0"/>
              <a:t>06/05/2021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D591FF-77C1-42E0-8AE5-F12A6508A37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D4ECA8-3BA6-493C-822E-BD4B62D98AE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F48E34-37C5-4BE4-9952-31E82629C7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94552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fld id="{F61234BD-7A2C-5E48-9853-4C8717F2CE38}" type="datetimeFigureOut">
              <a:rPr lang="en-US" smtClean="0"/>
              <a:pPr/>
              <a:t>5/6/2021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9480" y="4767263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F323D-91DB-6449-BA05-DF2CFFD72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436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083DE71-E29A-41E8-B008-6C9470C1773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BC6A37-8B65-524D-9BB6-6786E189C89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24645FB1-A6E3-4808-B79B-F3907649393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807200" y="2100263"/>
            <a:ext cx="1930400" cy="2044700"/>
          </a:xfrm>
          <a:ln w="25400">
            <a:solidFill>
              <a:schemeClr val="accent2"/>
            </a:solidFill>
          </a:ln>
        </p:spPr>
        <p:txBody>
          <a:bodyPr anchor="ctr"/>
          <a:lstStyle>
            <a:lvl1pPr algn="ctr">
              <a:defRPr sz="1600"/>
            </a:lvl1pPr>
          </a:lstStyle>
          <a:p>
            <a:r>
              <a:rPr lang="en-GB" dirty="0"/>
              <a:t>Add in image </a:t>
            </a:r>
            <a:br>
              <a:rPr lang="en-GB" dirty="0"/>
            </a:br>
            <a:r>
              <a:rPr lang="en-GB" dirty="0"/>
              <a:t>of your choice</a:t>
            </a:r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3F78647C-0FF8-4170-8F75-28D5B88302D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198563" y="771525"/>
            <a:ext cx="574675" cy="574675"/>
          </a:xfrm>
        </p:spPr>
        <p:txBody>
          <a:bodyPr anchor="ctr"/>
          <a:lstStyle>
            <a:lvl1pPr algn="ctr">
              <a:defRPr sz="1600"/>
            </a:lvl1pPr>
          </a:lstStyle>
          <a:p>
            <a:r>
              <a:rPr lang="en-GB" dirty="0"/>
              <a:t>Insert Icon</a:t>
            </a:r>
          </a:p>
        </p:txBody>
      </p:sp>
      <p:sp>
        <p:nvSpPr>
          <p:cNvPr id="15" name="Title 13">
            <a:extLst>
              <a:ext uri="{FF2B5EF4-FFF2-40B4-BE49-F238E27FC236}">
                <a16:creationId xmlns:a16="http://schemas.microsoft.com/office/drawing/2014/main" id="{82E356B0-D943-42DD-BA0F-67CB45524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0251" y="771525"/>
            <a:ext cx="6838461" cy="62865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200B9690-2C6A-4804-9057-B66AFD35DF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87450" y="2100263"/>
            <a:ext cx="5186363" cy="259556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0346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98415" y="771525"/>
            <a:ext cx="7550297" cy="85725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98415" y="2103438"/>
            <a:ext cx="7550297" cy="259238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199" y="4767263"/>
            <a:ext cx="2195513" cy="27463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>
                <a:solidFill>
                  <a:schemeClr val="tx1"/>
                </a:solidFill>
                <a:latin typeface="+mn-lt"/>
                <a:cs typeface="Poppins Regular"/>
              </a:defRPr>
            </a:lvl1pPr>
          </a:lstStyle>
          <a:p>
            <a:fld id="{E7BC6A37-8B65-524D-9BB6-6786E189C89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89D5BC-848C-4C3A-AED7-D925DB95504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-1" y="2"/>
            <a:ext cx="898361" cy="5143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584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</p:sldLayoutIdLst>
  <p:txStyles>
    <p:titleStyle>
      <a:lvl1pPr algn="l" defTabSz="457200" rtl="0" eaLnBrk="1" latinLnBrk="0" hangingPunct="1">
        <a:spcBef>
          <a:spcPct val="0"/>
        </a:spcBef>
        <a:buNone/>
        <a:defRPr sz="2600" b="1" kern="1200">
          <a:solidFill>
            <a:schemeClr val="tx1"/>
          </a:solidFill>
          <a:latin typeface="+mj-lt"/>
          <a:ea typeface="+mj-ea"/>
          <a:cs typeface="Poppins SemiBold" panose="00000700000000000000" pitchFamily="2" charset="0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600" kern="1200">
          <a:solidFill>
            <a:schemeClr val="tx1"/>
          </a:solidFill>
          <a:latin typeface="+mn-lt"/>
          <a:ea typeface="+mn-ea"/>
          <a:cs typeface="Poppins Regular"/>
        </a:defRPr>
      </a:lvl1pPr>
      <a:lvl2pPr marL="0" indent="-342900" algn="l" defTabSz="457200" rtl="0" eaLnBrk="1" latinLnBrk="0" hangingPunct="1">
        <a:spcBef>
          <a:spcPct val="20000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Poppins Regular"/>
        </a:defRPr>
      </a:lvl2pPr>
      <a:lvl3pPr marL="720000" indent="-342900" algn="l" defTabSz="457200" rtl="0" eaLnBrk="1" latinLnBrk="0" hangingPunct="1">
        <a:spcBef>
          <a:spcPct val="20000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Poppins Regular"/>
        </a:defRPr>
      </a:lvl3pPr>
      <a:lvl4pPr marL="1080000" indent="-285750" algn="l" defTabSz="457200" rtl="0" eaLnBrk="1" latinLnBrk="0" hangingPunct="1">
        <a:spcBef>
          <a:spcPct val="20000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Poppins Regular"/>
        </a:defRPr>
      </a:lvl4pPr>
      <a:lvl5pPr marL="1440000" indent="-285750" algn="l" defTabSz="457200" rtl="0" eaLnBrk="1" latinLnBrk="0" hangingPunct="1">
        <a:spcBef>
          <a:spcPct val="20000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Poppins Regular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86" userDrawn="1">
          <p15:clr>
            <a:srgbClr val="F26B43"/>
          </p15:clr>
        </p15:guide>
        <p15:guide id="2" pos="748" userDrawn="1">
          <p15:clr>
            <a:srgbClr val="F26B43"/>
          </p15:clr>
        </p15:guide>
        <p15:guide id="3" orient="horz" pos="1325" userDrawn="1">
          <p15:clr>
            <a:srgbClr val="F26B43"/>
          </p15:clr>
        </p15:guide>
        <p15:guide id="4" orient="horz" pos="2958" userDrawn="1">
          <p15:clr>
            <a:srgbClr val="F26B43"/>
          </p15:clr>
        </p15:guide>
        <p15:guide id="5" pos="551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energysavingtrust.org.uk/service/sustainability-strategy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nergysavingtrust.org.uk/climate-emergency-whats-story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nergysavingtrust.org.uk/what-is-net-zero-and-how-can-we-get-there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nergysavingtrust.org.uk/path-net-zero-overview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about.netflix.com/en/news/net-zero-nature-our-climate-commitment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blogs.microsoft.com/blog/2021/01/28/one-year-later-the-path-to-carbon-negative-a-progress-report-on-our-climate-moonshot/" TargetMode="External"/><Relationship Id="rId4" Type="http://schemas.openxmlformats.org/officeDocument/2006/relationships/hyperlink" Target="https://about.ikea.com/en/sustainability/becoming-climate-positive/what-is-climate-positive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0FB1271-B80B-4E54-ABFA-DFF441B37482}"/>
              </a:ext>
            </a:extLst>
          </p:cNvPr>
          <p:cNvSpPr txBox="1"/>
          <p:nvPr/>
        </p:nvSpPr>
        <p:spPr>
          <a:xfrm>
            <a:off x="414441" y="2165942"/>
            <a:ext cx="46772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</a:rPr>
              <a:t>Employee engagement with sustainability</a:t>
            </a:r>
          </a:p>
        </p:txBody>
      </p:sp>
    </p:spTree>
    <p:extLst>
      <p:ext uri="{BB962C8B-B14F-4D97-AF65-F5344CB8AC3E}">
        <p14:creationId xmlns:p14="http://schemas.microsoft.com/office/powerpoint/2010/main" val="24572015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32D77F2A-7D4F-C349-B252-579B30337D7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pic>
        <p:nvPicPr>
          <p:cNvPr id="7" name="Picture Placeholder 6" descr="Icon&#10;&#10;Description automatically generated">
            <a:extLst>
              <a:ext uri="{FF2B5EF4-FFF2-40B4-BE49-F238E27FC236}">
                <a16:creationId xmlns:a16="http://schemas.microsoft.com/office/drawing/2014/main" id="{5647B4A6-5273-DE46-81FF-0447EC8C0CC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/>
          <a:stretch>
            <a:fillRect/>
          </a:stretch>
        </p:blipFill>
        <p:spPr/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A9CD5C9A-B179-0547-9888-6ED5AF21D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Energy top tips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C52CA4-3F4A-1A40-BFED-13DEBCB245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285750" indent="-285750">
              <a:buFont typeface="Wingdings" pitchFamily="2" charset="2"/>
              <a:buChar char="§"/>
            </a:pPr>
            <a:r>
              <a:rPr lang="en-GB" dirty="0">
                <a:cs typeface="Poppins" panose="00000500000000000000" pitchFamily="2" charset="0"/>
              </a:rPr>
              <a:t>Turn off lights when you leave a room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GB" dirty="0">
                <a:cs typeface="Poppins" panose="00000500000000000000" pitchFamily="2" charset="0"/>
              </a:rPr>
              <a:t>Turn off equipment when not in use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GB" dirty="0">
                <a:cs typeface="Poppins" panose="00000500000000000000" pitchFamily="2" charset="0"/>
              </a:rPr>
              <a:t>Dress appropriately for the weather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GB" dirty="0">
                <a:cs typeface="Poppins" panose="00000500000000000000" pitchFamily="2" charset="0"/>
              </a:rPr>
              <a:t>Use natural light where possible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GB" dirty="0">
                <a:cs typeface="Poppins" panose="00000500000000000000" pitchFamily="2" charset="0"/>
              </a:rPr>
              <a:t>Only fill your kettle with the water you need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GB" dirty="0">
                <a:cs typeface="Poppins" panose="00000500000000000000" pitchFamily="2" charset="0"/>
              </a:rPr>
              <a:t>Eat seasonally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GB" dirty="0">
                <a:cs typeface="Poppins" panose="00000500000000000000" pitchFamily="2" charset="0"/>
              </a:rPr>
              <a:t>Prevent excess waste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GB" dirty="0">
                <a:cs typeface="Poppins" panose="00000500000000000000" pitchFamily="2" charset="0"/>
              </a:rPr>
              <a:t>Don’t leave taps running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GB" dirty="0">
                <a:cs typeface="Poppins" panose="00000500000000000000" pitchFamily="2" charset="0"/>
              </a:rPr>
              <a:t>Report leaks or faulty equipment</a:t>
            </a:r>
          </a:p>
          <a:p>
            <a:pPr marL="285750" indent="-285750">
              <a:buFont typeface="Wingdings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2206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8106D3E6-3121-E245-B295-CAA722622FF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pic>
        <p:nvPicPr>
          <p:cNvPr id="7" name="Picture Placeholder 6" descr="Icon&#10;&#10;Description automatically generated">
            <a:extLst>
              <a:ext uri="{FF2B5EF4-FFF2-40B4-BE49-F238E27FC236}">
                <a16:creationId xmlns:a16="http://schemas.microsoft.com/office/drawing/2014/main" id="{3D776A3D-C2D3-114F-B664-1EAABB9B108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/>
          <a:stretch>
            <a:fillRect/>
          </a:stretch>
        </p:blipFill>
        <p:spPr/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A85D80A7-2498-7C4B-B4F8-6520D2B85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Energy myths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2BA337-6ACC-3C4D-BD59-36226F4A73B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1400" dirty="0"/>
              <a:t>[Add in information about common misconceptions including electric vehicles, office lighting and leaving devices on standby.] Examples of myths include: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GB" sz="1400" dirty="0"/>
              <a:t>Switching lights on and off uses more energy than leaving them on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GB" sz="1400" dirty="0"/>
              <a:t>The higher you turn up the thermostat, the faster your home will heat up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GB" sz="1400" dirty="0"/>
              <a:t>Leaving the heating on all day rather than turning it on and off will save energy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GB" sz="1400" dirty="0"/>
              <a:t>Standby mode and screensavers save power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GB" sz="1400" dirty="0"/>
              <a:t>Washing the dishes by hand saves more energy than a dishwasher</a:t>
            </a:r>
          </a:p>
          <a:p>
            <a:endParaRPr lang="en-GB" sz="1400" dirty="0"/>
          </a:p>
          <a:p>
            <a:endParaRPr lang="en-GB" sz="1400" dirty="0"/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6277067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BB98B289-6510-7741-A576-B211CC021E8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pic>
        <p:nvPicPr>
          <p:cNvPr id="7" name="Picture Placeholder 6" descr="Icon&#10;&#10;Description automatically generated">
            <a:extLst>
              <a:ext uri="{FF2B5EF4-FFF2-40B4-BE49-F238E27FC236}">
                <a16:creationId xmlns:a16="http://schemas.microsoft.com/office/drawing/2014/main" id="{05A38B31-178C-8E43-BE33-EF194BB485B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/>
          <a:stretch>
            <a:fillRect/>
          </a:stretch>
        </p:blipFill>
        <p:spPr/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E954D51F-9B34-9941-8EB9-CFBF59B7D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Do you have what it takes to be </a:t>
            </a:r>
            <a:br>
              <a:rPr lang="en-GB" dirty="0"/>
            </a:br>
            <a:r>
              <a:rPr lang="en-GB" dirty="0"/>
              <a:t>an energy champion?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A4F81A-87F7-0041-B328-0A8EC534DF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[Include information on your energy champion initiative or how to join your organisations green team if you have one.]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5323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Icon&#10;&#10;Description automatically generated">
            <a:extLst>
              <a:ext uri="{FF2B5EF4-FFF2-40B4-BE49-F238E27FC236}">
                <a16:creationId xmlns:a16="http://schemas.microsoft.com/office/drawing/2014/main" id="{DA1DEC5B-A6ED-604B-8D46-29F80D9A115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/>
          <a:stretch>
            <a:fillRect/>
          </a:stretch>
        </p:blipFill>
        <p:spPr/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FDFDB11D-1D72-7D43-B6EC-ECB691DB1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More info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7DAD91-E2BC-4E42-A566-5AB4CF393F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If you need further information about energy efficiency or additional support with your corporate sustainability strategy, visit our website.</a:t>
            </a:r>
          </a:p>
          <a:p>
            <a:endParaRPr lang="en-GB" dirty="0"/>
          </a:p>
          <a:p>
            <a:r>
              <a:rPr lang="en-GB" dirty="0">
                <a:hlinkClick r:id="rId3"/>
              </a:rPr>
              <a:t>energysavingtrust.org.uk/service/sustainability-strategy </a:t>
            </a:r>
            <a:endParaRPr lang="en-GB" dirty="0"/>
          </a:p>
          <a:p>
            <a:endParaRPr lang="en-US" dirty="0"/>
          </a:p>
        </p:txBody>
      </p:sp>
      <p:pic>
        <p:nvPicPr>
          <p:cNvPr id="6" name="Picture 5" descr="Text&#10;&#10;Description automatically generated with medium confidence">
            <a:extLst>
              <a:ext uri="{FF2B5EF4-FFF2-40B4-BE49-F238E27FC236}">
                <a16:creationId xmlns:a16="http://schemas.microsoft.com/office/drawing/2014/main" id="{E64DCD8E-7BA9-3A46-8E8F-39AAAB34F9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1756" y="1861542"/>
            <a:ext cx="2438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393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6B8786B8-B045-4F71-96E6-E9FE95CB414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pic>
        <p:nvPicPr>
          <p:cNvPr id="7" name="Picture Placeholder 6" descr="Icon&#10;&#10;Description automatically generated">
            <a:extLst>
              <a:ext uri="{FF2B5EF4-FFF2-40B4-BE49-F238E27FC236}">
                <a16:creationId xmlns:a16="http://schemas.microsoft.com/office/drawing/2014/main" id="{F0DAF56A-C380-0849-9550-B1E2D1503FE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/>
          <a:stretch>
            <a:fillRect/>
          </a:stretch>
        </p:blipFill>
        <p:spPr/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ED7B9153-B5CE-461D-B858-C7FF9FCAD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Energy efficiency at home and at work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6A22AA-3525-4318-9ACE-8D15AE8A82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It’s easier these days to be more energy efficient. </a:t>
            </a:r>
          </a:p>
          <a:p>
            <a:endParaRPr lang="en-GB" dirty="0"/>
          </a:p>
          <a:p>
            <a:r>
              <a:rPr lang="en-GB" dirty="0"/>
              <a:t>Saving money on your bills and reducing your carbon footprint come hand in hand. </a:t>
            </a:r>
          </a:p>
          <a:p>
            <a:endParaRPr lang="en-GB" dirty="0"/>
          </a:p>
          <a:p>
            <a:r>
              <a:rPr lang="en-GB" dirty="0"/>
              <a:t>Sustainability should be part of your lifestyle at work and at home.</a:t>
            </a:r>
          </a:p>
        </p:txBody>
      </p:sp>
    </p:spTree>
    <p:extLst>
      <p:ext uri="{BB962C8B-B14F-4D97-AF65-F5344CB8AC3E}">
        <p14:creationId xmlns:p14="http://schemas.microsoft.com/office/powerpoint/2010/main" val="1404215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9AF211D-957A-724C-9346-DA6F3EF5272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pic>
        <p:nvPicPr>
          <p:cNvPr id="9" name="Picture Placeholder 8" descr="Icon&#10;&#10;Description automatically generated">
            <a:extLst>
              <a:ext uri="{FF2B5EF4-FFF2-40B4-BE49-F238E27FC236}">
                <a16:creationId xmlns:a16="http://schemas.microsoft.com/office/drawing/2014/main" id="{CC2DFD7D-9BAC-9F43-9D17-C8E229D9003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/>
          <a:stretch>
            <a:fillRect/>
          </a:stretch>
        </p:blipFill>
        <p:spPr/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ED7B9153-B5CE-461D-B858-C7FF9FCAD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0251" y="771525"/>
            <a:ext cx="7233749" cy="628650"/>
          </a:xfrm>
        </p:spPr>
        <p:txBody>
          <a:bodyPr/>
          <a:lstStyle/>
          <a:p>
            <a:r>
              <a:rPr lang="en-GB" dirty="0"/>
              <a:t>Climate emergency: </a:t>
            </a:r>
            <a:br>
              <a:rPr lang="en-GB" dirty="0"/>
            </a:br>
            <a:r>
              <a:rPr lang="en-GB" dirty="0"/>
              <a:t>how much do you know?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6A22AA-3525-4318-9ACE-8D15AE8A82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[Add in information about what </a:t>
            </a:r>
            <a:r>
              <a:rPr lang="en-GB" dirty="0">
                <a:hlinkClick r:id="rId3"/>
              </a:rPr>
              <a:t>climate change </a:t>
            </a:r>
            <a:r>
              <a:rPr lang="en-GB" dirty="0"/>
              <a:t>is.]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39559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E97005FE-C023-B646-8B53-58B764E1447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pic>
        <p:nvPicPr>
          <p:cNvPr id="9" name="Picture Placeholder 8" descr="Icon&#10;&#10;Description automatically generated">
            <a:extLst>
              <a:ext uri="{FF2B5EF4-FFF2-40B4-BE49-F238E27FC236}">
                <a16:creationId xmlns:a16="http://schemas.microsoft.com/office/drawing/2014/main" id="{7F39BC8F-2EF7-DB4F-8B64-1972BB6E0E7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/>
          <a:stretch>
            <a:fillRect/>
          </a:stretch>
        </p:blipFill>
        <p:spPr/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86082BF3-D180-C04B-84DC-47F688BC8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net zero?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4E3429-2D58-4045-8DAD-5472139915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[Talk about what </a:t>
            </a:r>
            <a:r>
              <a:rPr lang="en-GB" dirty="0">
                <a:hlinkClick r:id="rId3"/>
              </a:rPr>
              <a:t>net zero </a:t>
            </a:r>
            <a:r>
              <a:rPr lang="en-GB" dirty="0"/>
              <a:t>is.]</a:t>
            </a:r>
          </a:p>
        </p:txBody>
      </p:sp>
    </p:spTree>
    <p:extLst>
      <p:ext uri="{BB962C8B-B14F-4D97-AF65-F5344CB8AC3E}">
        <p14:creationId xmlns:p14="http://schemas.microsoft.com/office/powerpoint/2010/main" val="3837017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2CF2B260-28AC-AD47-B865-8072CA63ABD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pic>
        <p:nvPicPr>
          <p:cNvPr id="7" name="Picture Placeholder 6" descr="Icon&#10;&#10;Description automatically generated">
            <a:extLst>
              <a:ext uri="{FF2B5EF4-FFF2-40B4-BE49-F238E27FC236}">
                <a16:creationId xmlns:a16="http://schemas.microsoft.com/office/drawing/2014/main" id="{6EFA6C9A-D998-4D4F-824C-7E5B6B15378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/>
          <a:stretch>
            <a:fillRect/>
          </a:stretch>
        </p:blipFill>
        <p:spPr/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C58605BC-B3F1-F842-AEE3-670CD810F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are the costs of carbon emissions?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20D871-AEA5-B64A-9B47-FEED1E3CA1F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[Speak about different </a:t>
            </a:r>
            <a:r>
              <a:rPr lang="en-GB" dirty="0">
                <a:hlinkClick r:id="rId3"/>
              </a:rPr>
              <a:t>types of carbon emissions</a:t>
            </a:r>
            <a:r>
              <a:rPr lang="en-GB" dirty="0"/>
              <a:t> and your organisation’s contributions.]</a:t>
            </a:r>
          </a:p>
          <a:p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8950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8C557519-79C8-8643-BFF8-1F90755B2CE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pic>
        <p:nvPicPr>
          <p:cNvPr id="8" name="Picture Placeholder 7" descr="Icon&#10;&#10;Description automatically generated">
            <a:extLst>
              <a:ext uri="{FF2B5EF4-FFF2-40B4-BE49-F238E27FC236}">
                <a16:creationId xmlns:a16="http://schemas.microsoft.com/office/drawing/2014/main" id="{2B8BE374-C628-1843-B4C8-A50B4B93F83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/>
          <a:stretch>
            <a:fillRect/>
          </a:stretch>
        </p:blipFill>
        <p:spPr/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730C7B96-48DB-1B4F-B18B-B3B5C1C12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Do you know about our </a:t>
            </a:r>
            <a:br>
              <a:rPr lang="en-GB" dirty="0"/>
            </a:br>
            <a:r>
              <a:rPr lang="en-GB" dirty="0"/>
              <a:t>sustainability goals?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CE66DC-C33C-3042-A6ED-77F7FEE3FC0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[Add in any key messages, goals, targets, environmental policy and where your employees can locate it.]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0349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5AB8182E-A25D-2A4B-B92D-459A78A1B10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pic>
        <p:nvPicPr>
          <p:cNvPr id="7" name="Picture Placeholder 6" descr="Icon&#10;&#10;Description automatically generated">
            <a:extLst>
              <a:ext uri="{FF2B5EF4-FFF2-40B4-BE49-F238E27FC236}">
                <a16:creationId xmlns:a16="http://schemas.microsoft.com/office/drawing/2014/main" id="{987B1D52-B6B3-F148-B9A4-2D3CA60CA950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/>
          <a:stretch>
            <a:fillRect/>
          </a:stretch>
        </p:blipFill>
        <p:spPr/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4AF33281-F127-F843-9410-FB695FA4E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about waste reduction?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B118E0-834E-4E4C-B353-44CC3693DD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[Add in information about your office waste policy and locations of recycling stations. Make sure to separate recyclables and food waste.]</a:t>
            </a:r>
          </a:p>
        </p:txBody>
      </p:sp>
    </p:spTree>
    <p:extLst>
      <p:ext uri="{BB962C8B-B14F-4D97-AF65-F5344CB8AC3E}">
        <p14:creationId xmlns:p14="http://schemas.microsoft.com/office/powerpoint/2010/main" val="4591081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33294190-3D62-CC4A-A6C5-9C535352558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pic>
        <p:nvPicPr>
          <p:cNvPr id="7" name="Picture Placeholder 6" descr="Icon&#10;&#10;Description automatically generated">
            <a:extLst>
              <a:ext uri="{FF2B5EF4-FFF2-40B4-BE49-F238E27FC236}">
                <a16:creationId xmlns:a16="http://schemas.microsoft.com/office/drawing/2014/main" id="{DB9EDE5A-5316-BB43-89ED-AF8B4E95206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/>
          <a:stretch>
            <a:fillRect/>
          </a:stretch>
        </p:blipFill>
        <p:spPr/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CC346B0C-6923-9543-8AA5-FB7DE06FA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do our customers think?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14F33C-CDFE-8043-8E71-B0FE7E38FE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[Add in what your customers think of your sustainability efforts from surveys or choose some case studies from industry leaders such as </a:t>
            </a:r>
            <a:r>
              <a:rPr lang="en-GB" u="sng" dirty="0">
                <a:solidFill>
                  <a:srgbClr val="153197"/>
                </a:solidFill>
                <a:hlinkClick r:id="rId3"/>
              </a:rPr>
              <a:t>Netflix</a:t>
            </a:r>
            <a:r>
              <a:rPr lang="en-GB" dirty="0">
                <a:solidFill>
                  <a:srgbClr val="293845"/>
                </a:solidFill>
              </a:rPr>
              <a:t>, </a:t>
            </a:r>
            <a:r>
              <a:rPr lang="en-GB" u="sng" dirty="0">
                <a:solidFill>
                  <a:srgbClr val="153197"/>
                </a:solidFill>
                <a:hlinkClick r:id="rId4"/>
              </a:rPr>
              <a:t>IKEA</a:t>
            </a:r>
            <a:r>
              <a:rPr lang="en-GB" dirty="0">
                <a:solidFill>
                  <a:srgbClr val="293845"/>
                </a:solidFill>
              </a:rPr>
              <a:t> and </a:t>
            </a:r>
            <a:r>
              <a:rPr lang="en-GB" u="sng" dirty="0">
                <a:solidFill>
                  <a:srgbClr val="153197"/>
                </a:solidFill>
                <a:hlinkClick r:id="rId5"/>
              </a:rPr>
              <a:t>Microsoft</a:t>
            </a:r>
            <a:r>
              <a:rPr lang="en-GB" u="sng" dirty="0">
                <a:solidFill>
                  <a:srgbClr val="153197"/>
                </a:solidFill>
              </a:rPr>
              <a:t>.]</a:t>
            </a:r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6751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CD248454-3FF0-2349-B01D-887234A813B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pic>
        <p:nvPicPr>
          <p:cNvPr id="7" name="Picture Placeholder 6" descr="Icon&#10;&#10;Description automatically generated">
            <a:extLst>
              <a:ext uri="{FF2B5EF4-FFF2-40B4-BE49-F238E27FC236}">
                <a16:creationId xmlns:a16="http://schemas.microsoft.com/office/drawing/2014/main" id="{090C88C4-9A06-E245-8D67-E4F7EE23C83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/>
          <a:stretch>
            <a:fillRect/>
          </a:stretch>
        </p:blipFill>
        <p:spPr/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C12807DD-5BC8-8542-82EC-92F0867B9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Where are we now? </a:t>
            </a:r>
            <a:br>
              <a:rPr lang="en-GB" dirty="0"/>
            </a:br>
            <a:r>
              <a:rPr lang="en-GB" dirty="0"/>
              <a:t>Where do we want to be?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5DC57D-A2AB-C84B-8508-5B8C6311FC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[Use this slide to showcase data on your organisation’s energy, waste and water use if you have it. Make it visual and provide the long-term sustainability plan.]</a:t>
            </a:r>
          </a:p>
          <a:p>
            <a:endParaRPr lang="en-GB" dirty="0"/>
          </a:p>
          <a:p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402458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EST colour palette 2020">
      <a:dk1>
        <a:sysClr val="windowText" lastClr="000000"/>
      </a:dk1>
      <a:lt1>
        <a:sysClr val="window" lastClr="FFFFFF"/>
      </a:lt1>
      <a:dk2>
        <a:srgbClr val="511E26"/>
      </a:dk2>
      <a:lt2>
        <a:srgbClr val="FFFFFF"/>
      </a:lt2>
      <a:accent1>
        <a:srgbClr val="65A346"/>
      </a:accent1>
      <a:accent2>
        <a:srgbClr val="FFAF0A"/>
      </a:accent2>
      <a:accent3>
        <a:srgbClr val="AADCE1"/>
      </a:accent3>
      <a:accent4>
        <a:srgbClr val="B7133A"/>
      </a:accent4>
      <a:accent5>
        <a:srgbClr val="15487A"/>
      </a:accent5>
      <a:accent6>
        <a:srgbClr val="909BA6"/>
      </a:accent6>
      <a:hlink>
        <a:srgbClr val="15487A"/>
      </a:hlink>
      <a:folHlink>
        <a:srgbClr val="B7133A"/>
      </a:folHlink>
    </a:clrScheme>
    <a:fontScheme name="Arial regula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Yellow template" id="{4C3BECFA-1F89-429D-ADB4-B34C49318131}" vid="{D6BDACF8-62A6-4302-AB26-C8DA377A525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221628519F6C45957C36A4A1E4ED02" ma:contentTypeVersion="2" ma:contentTypeDescription="Create a new document." ma:contentTypeScope="" ma:versionID="0c9df7fdb7aae280d746192dd260f0cd">
  <xsd:schema xmlns:xsd="http://www.w3.org/2001/XMLSchema" xmlns:xs="http://www.w3.org/2001/XMLSchema" xmlns:p="http://schemas.microsoft.com/office/2006/metadata/properties" xmlns:ns2="f8b939d4-b7ac-4887-8d2d-534f084f10da" targetNamespace="http://schemas.microsoft.com/office/2006/metadata/properties" ma:root="true" ma:fieldsID="554e74fb2b37ce03985dfef862f2c535" ns2:_="">
    <xsd:import namespace="f8b939d4-b7ac-4887-8d2d-534f084f10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b939d4-b7ac-4887-8d2d-534f084f10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4393094-B764-4845-9F51-C8F5CBE8917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FF3830D-C8D4-46C8-9AAF-C97E43D1D3E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8b939d4-b7ac-4887-8d2d-534f084f10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055C8D6-60BF-4778-887E-DB46B1E8EE8D}">
  <ds:schemaRefs>
    <ds:schemaRef ds:uri="http://purl.org/dc/dcmitype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12e5119d-79d5-4316-8201-f9459c5a9e17"/>
    <ds:schemaRef ds:uri="http://schemas.microsoft.com/office/2006/documentManagement/types"/>
    <ds:schemaRef ds:uri="1798101a-4856-41dc-aecf-e4ba2269035f"/>
    <ds:schemaRef ds:uri="http://schemas.microsoft.com/office/2006/metadata/properties"/>
    <ds:schemaRef ds:uri="http://purl.org/dc/terms/"/>
    <ds:schemaRef ds:uri="http://purl.org/dc/elements/1.1/"/>
    <ds:schemaRef ds:uri="c55f0c89-2188-4a5f-92d3-3e26ca9b4d78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Yellow template</Template>
  <TotalTime>123</TotalTime>
  <Words>444</Words>
  <Application>Microsoft Office PowerPoint</Application>
  <PresentationFormat>On-screen Show (16:9)</PresentationFormat>
  <Paragraphs>46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Wingdings</vt:lpstr>
      <vt:lpstr>Custom Design</vt:lpstr>
      <vt:lpstr>PowerPoint Presentation</vt:lpstr>
      <vt:lpstr>Energy efficiency at home and at work</vt:lpstr>
      <vt:lpstr>Climate emergency:  how much do you know?</vt:lpstr>
      <vt:lpstr>What is net zero?</vt:lpstr>
      <vt:lpstr>What are the costs of carbon emissions?</vt:lpstr>
      <vt:lpstr>Do you know about our  sustainability goals?</vt:lpstr>
      <vt:lpstr>What about waste reduction?</vt:lpstr>
      <vt:lpstr>What do our customers think?</vt:lpstr>
      <vt:lpstr>Where are we now?  Where do we want to be?</vt:lpstr>
      <vt:lpstr>Energy top tips</vt:lpstr>
      <vt:lpstr>Energy myths</vt:lpstr>
      <vt:lpstr>Do you have what it takes to be  an energy champion?</vt:lpstr>
      <vt:lpstr>More info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Employee Engagement with sustainability</dc:title>
  <dc:creator>Nick Clarke</dc:creator>
  <cp:lastModifiedBy>Nick Clarke</cp:lastModifiedBy>
  <cp:revision>22</cp:revision>
  <dcterms:created xsi:type="dcterms:W3CDTF">2021-04-08T15:08:09Z</dcterms:created>
  <dcterms:modified xsi:type="dcterms:W3CDTF">2021-05-06T09:47:10Z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0x01010006221628519F6C45957C36A4A1E4ED02</vt:lpwstr>
  </property>
  <property fmtid="{D5CDD505-2E9C-101B-9397-08002B2CF9AE}" pid="3" name="_dlc_DocIdItemGuid">
    <vt:lpwstr>9db676dd-ece5-4a15-91ad-16e74f02a134</vt:lpwstr>
  </property>
</Properties>
</file>